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83" r:id="rId5"/>
    <p:sldId id="285" r:id="rId6"/>
    <p:sldId id="282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9" r:id="rId21"/>
    <p:sldId id="298" r:id="rId22"/>
    <p:sldId id="300" r:id="rId23"/>
    <p:sldId id="302" r:id="rId24"/>
    <p:sldId id="301" r:id="rId25"/>
    <p:sldId id="303" r:id="rId26"/>
    <p:sldId id="304" r:id="rId27"/>
    <p:sldId id="305" r:id="rId28"/>
    <p:sldId id="306" r:id="rId29"/>
    <p:sldId id="307" r:id="rId30"/>
    <p:sldId id="308" r:id="rId31"/>
    <p:sldId id="317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28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B4B90-D8E7-42F0-BAE1-0D6C9D38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3A74CC-B2C6-495E-81B7-79EA38B32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0C9A7-DF8C-442B-96BD-1550FC9D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E24BD-E4B8-469A-94DB-BB3188D6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49D18-BA0B-4CE4-8147-8A38371F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5B61-6FE5-438D-B92E-31F81909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704D00-C05D-4A20-873E-13378BAEF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B26C4-5E45-49A4-A344-3D8A6F85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C20C7-6B1B-4277-A11E-D31B7C4C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4DE57-86AE-4165-825E-96971EA2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0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7425E7-D804-4CF8-A8A3-B1E76063E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FC3FB8-D488-4997-9EAA-0611169D2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D8E52-43E9-489A-8588-A6919FCC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7E4A-D798-45D6-A727-2F6F590F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B74AD-C48C-4727-9A9C-24286500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0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4082-FDE7-45FA-8F6E-A3CE790D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EF548-77BF-4436-B2D4-F95BED66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A1822-8BB5-4702-ADEB-F4693C99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B5942-FB40-45BA-8F2C-1E67F58B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2F4E5-82D5-4918-BABC-FA223FC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7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15071-3170-4729-83FB-C7CE6FFE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E46C8-4336-45A9-8BCC-33BF4A1A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73239-2E5A-4D74-AD25-1490EC851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AB3BA-1018-46A3-B88C-73DB1F1F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DA27F-4DE1-4870-9BEB-6E164737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9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B0A90-461D-450D-9F00-E1476E27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2BF46-4F8D-4942-AAE8-0C7D520D3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E78744-40CE-4950-AF3B-4D775C79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6C663-C884-4C84-8E7A-A01B9553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0EB19B-12AE-4B07-B8E7-84F0AD4E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C5EB5-F379-4BD4-9A0D-EB0578A9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5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05CB7-D159-4E0A-A595-F1D03CB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873C7-A4C4-49D9-AE35-BB1AF46AC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F1D-4DF4-4FE2-9FF3-411351379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CBF0F3-65BB-4CED-889E-830831664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D2AE9E-EACB-4C63-B13C-6E588A07F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25F98-5D86-442C-AA5A-04249FF1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37B1C1-7372-412D-AC42-61892813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D2949C-B4EB-4A64-9806-002020EA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77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E30B-8674-41F1-949D-892443B0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05D747-96B4-40C2-B19B-766450AB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08EE1E-5432-4169-A1AA-AC7CC2CE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FF4B6F-79A0-415A-A6D2-5CBEEC1C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7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09AF55-7125-466D-9DBF-B8359DDE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091D31-B086-44F5-8C2D-FA79482B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C4F7B-B7FF-4195-B1CE-E94C3430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EBF5D-9BF0-4E5D-82AA-9D882AE5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2C47E-3A28-4170-8C84-612B38D7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18A22-58A8-463C-8DD2-BE46B209C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7C9CD6-3AF2-41A6-B853-210CED91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1A8AB7-04D4-4CF5-918A-0827659B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69396-D2C6-4E70-823A-B0D47058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19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08B4A-A665-441B-B76F-5766065A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B9B9C2-899C-4399-8459-4635F1C9E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AFB9A-35A5-4477-9667-743903980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2BD571-9F4E-42B9-8202-6FBB1691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6A2BF-536B-49CD-A6C9-AAB2763C5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C2C28-1482-4CEA-AD23-BC680635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2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99DD72-AB77-412C-9429-6B61C863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91BE5C-5A5F-4BE2-8299-178043358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45DEB-927F-4AAA-88FD-3729EE2F8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AAE33-B27A-426E-B338-1263CD90BAA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E791F-2ADA-4353-9242-AF4930B62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3827D-B6D6-47D1-B94F-420CC2B79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77BE5-19E5-4792-A1A2-092A44BDA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8BA72F-41E7-4C86-8CC9-E205DE140678}"/>
              </a:ext>
            </a:extLst>
          </p:cNvPr>
          <p:cNvSpPr txBox="1"/>
          <p:nvPr/>
        </p:nvSpPr>
        <p:spPr>
          <a:xfrm>
            <a:off x="1065401" y="1350977"/>
            <a:ext cx="853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en-US" altLang="ko-KR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0" dirty="0">
                <a:latin typeface="Arial" panose="020B0604020202020204" pitchFamily="34" charset="0"/>
                <a:cs typeface="Arial" panose="020B0604020202020204" pitchFamily="34" charset="0"/>
              </a:rPr>
              <a:t>(Focal Loss for Dense Object Detection)</a:t>
            </a:r>
            <a:endParaRPr lang="ko-KR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1D4C5-85F5-4409-99EF-CE0F0E334EA3}"/>
              </a:ext>
            </a:extLst>
          </p:cNvPr>
          <p:cNvSpPr txBox="1"/>
          <p:nvPr/>
        </p:nvSpPr>
        <p:spPr>
          <a:xfrm>
            <a:off x="6637148" y="431797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발표자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: 182605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이윤수</a:t>
            </a:r>
          </a:p>
        </p:txBody>
      </p:sp>
    </p:spTree>
    <p:extLst>
      <p:ext uri="{BB962C8B-B14F-4D97-AF65-F5344CB8AC3E}">
        <p14:creationId xmlns:p14="http://schemas.microsoft.com/office/powerpoint/2010/main" val="297083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E0800-6F33-4BE2-A316-D02943D063FF}"/>
              </a:ext>
            </a:extLst>
          </p:cNvPr>
          <p:cNvSpPr txBox="1"/>
          <p:nvPr/>
        </p:nvSpPr>
        <p:spPr>
          <a:xfrm>
            <a:off x="995377" y="1627659"/>
            <a:ext cx="52197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Classic Object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Two-stage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One-stage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Robust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68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Classic Object Detectors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E0800-6F33-4BE2-A316-D02943D063FF}"/>
              </a:ext>
            </a:extLst>
          </p:cNvPr>
          <p:cNvSpPr txBox="1"/>
          <p:nvPr/>
        </p:nvSpPr>
        <p:spPr>
          <a:xfrm>
            <a:off x="838200" y="1881659"/>
            <a:ext cx="9850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Sliding-window paradigm, in which a classifier is applied on a dense image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6778A1-1E12-4564-9D9F-F98A05B639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69212"/>
            <a:ext cx="4610100" cy="36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8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sz="4400" dirty="0">
                <a:latin typeface="Arial" panose="020B0604020202020204" pitchFamily="34" charset="0"/>
                <a:cs typeface="Arial" panose="020B0604020202020204" pitchFamily="34" charset="0"/>
              </a:rPr>
              <a:t>One-stage Detectors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8BCD8D-327C-4FC3-97F5-3E3864FF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44" y="1187589"/>
            <a:ext cx="5670411" cy="567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1912A7-721E-45F2-9C99-8103CA00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1519237"/>
            <a:ext cx="29813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 Imbalance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9B500E-7914-4509-8E8D-AC58F19DB5FF}"/>
              </a:ext>
            </a:extLst>
          </p:cNvPr>
          <p:cNvSpPr txBox="1"/>
          <p:nvPr/>
        </p:nvSpPr>
        <p:spPr>
          <a:xfrm>
            <a:off x="1041400" y="2551836"/>
            <a:ext cx="810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imbalance causes two problems:</a:t>
            </a:r>
          </a:p>
          <a:p>
            <a:pPr algn="l"/>
            <a:endParaRPr lang="en-US" altLang="ko-KR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training is inefficient as most locations are easy negatives that contribute no useful learning signal</a:t>
            </a:r>
          </a:p>
          <a:p>
            <a:pPr marL="342900" indent="-342900" algn="l">
              <a:buAutoNum type="arabicPeriod"/>
            </a:pPr>
            <a:endParaRPr lang="en-US" altLang="ko-KR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AutoNum type="arabicPeriod"/>
            </a:pPr>
            <a:endParaRPr lang="en-US" altLang="ko-KR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 the easy negatives can overwhelm training and lead to degenerate models.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0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 Imbalance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DD0218BF-5F06-4033-958A-C147974A7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08" y="1628774"/>
            <a:ext cx="8690784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5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Robust Estimation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9B500E-7914-4509-8E8D-AC58F19DB5FF}"/>
              </a:ext>
            </a:extLst>
          </p:cNvPr>
          <p:cNvSpPr txBox="1"/>
          <p:nvPr/>
        </p:nvSpPr>
        <p:spPr>
          <a:xfrm>
            <a:off x="1092200" y="1980336"/>
            <a:ext cx="8102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Robust loss function that reduce the contribution of outliers by down-weighting the loss of examples with large errors(hard examples)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contrast,</a:t>
            </a:r>
          </a:p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imbalance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down-weighting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inliers(easy example)</a:t>
            </a:r>
          </a:p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such that contribution to the total loss is small even if their number is large.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</a:p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focuses training on a sparse set of hard examples.</a:t>
            </a:r>
          </a:p>
        </p:txBody>
      </p:sp>
      <p:pic>
        <p:nvPicPr>
          <p:cNvPr id="1026" name="Picture 2" descr="Huber loss - Wikipedia">
            <a:extLst>
              <a:ext uri="{FF2B5EF4-FFF2-40B4-BE49-F238E27FC236}">
                <a16:creationId xmlns:a16="http://schemas.microsoft.com/office/drawing/2014/main" id="{A78EC8F6-4099-48BE-81F2-5E4162D3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634" y="2852519"/>
            <a:ext cx="3310505" cy="248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12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CAB7B87-4C8F-41BC-8FB5-060048D2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30" y="1938997"/>
            <a:ext cx="6289675" cy="38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6D469F0-0CCF-48C9-980F-7114765F1B01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Balanced Cross Entropy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4817F5-C8CB-45DD-8B7D-A2F366386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2516902"/>
            <a:ext cx="5220653" cy="102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A2197-4930-42B9-91E7-F93501E14504}"/>
              </a:ext>
            </a:extLst>
          </p:cNvPr>
          <p:cNvSpPr txBox="1"/>
          <p:nvPr/>
        </p:nvSpPr>
        <p:spPr>
          <a:xfrm>
            <a:off x="1435857" y="4220943"/>
            <a:ext cx="932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 common method for addressing class imbalance is to introduce a weighting factor 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=&gt; Balances the importance of positive/negative examples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6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6D469F0-0CCF-48C9-980F-7114765F1B01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Focal Loss Definition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A2197-4930-42B9-91E7-F93501E14504}"/>
                  </a:ext>
                </a:extLst>
              </p:cNvPr>
              <p:cNvSpPr txBox="1"/>
              <p:nvPr/>
            </p:nvSpPr>
            <p:spPr>
              <a:xfrm>
                <a:off x="1156456" y="3651211"/>
                <a:ext cx="102604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Reshape the loss function to down-weight easy examples and thus focus training on hard negatives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altLang="ko-KR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tunable focusing parameter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A2197-4930-42B9-91E7-F93501E14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56" y="3651211"/>
                <a:ext cx="10260435" cy="923330"/>
              </a:xfrm>
              <a:prstGeom prst="rect">
                <a:avLst/>
              </a:prstGeom>
              <a:blipFill>
                <a:blip r:embed="rId2"/>
                <a:stretch>
                  <a:fillRect l="-535" t="-3974" r="-357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795F6A7-CE43-434D-8769-B040BF85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62" y="2516902"/>
            <a:ext cx="4944425" cy="8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9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6D469F0-0CCF-48C9-980F-7114765F1B01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Focal Loss Definition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9A1EC-5703-4A40-AFD0-FF69C132D6A2}"/>
              </a:ext>
            </a:extLst>
          </p:cNvPr>
          <p:cNvSpPr txBox="1"/>
          <p:nvPr/>
        </p:nvSpPr>
        <p:spPr>
          <a:xfrm>
            <a:off x="838200" y="3720237"/>
            <a:ext cx="80899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(1) When an example is misclassified and </a:t>
            </a:r>
            <a:r>
              <a:rPr lang="en-US" altLang="ko-KR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altLang="ko-KR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is small, the modulating factor is near 1 and the loss is </a:t>
            </a:r>
            <a:r>
              <a:rPr lang="en-US" altLang="ko-KR" b="0" i="0" u="none" strike="noStrike" baseline="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  <a:r>
              <a:rPr lang="en-US" altLang="ko-KR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As </a:t>
            </a:r>
            <a:r>
              <a:rPr lang="en-US" altLang="ko-KR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altLang="ko-KR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ko-KR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1, the factor goes to 0 and the loss for well-classified examples is down-weighted. </a:t>
            </a:r>
          </a:p>
          <a:p>
            <a:pPr algn="l"/>
            <a:endParaRPr lang="en-US" altLang="ko-KR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(2) The focusing parameter  smoothly adjusts the rate at which easy examples are down-weighted.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E8418D-1390-49DD-989D-F7639BEB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2" y="2516902"/>
            <a:ext cx="4944425" cy="8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2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898564-E754-43E7-BE8D-0A638366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04F3C1-8C4F-447E-8F81-ECA4B5211870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7F69BB-10EF-420E-B27F-CB29EB05C417}"/>
              </a:ext>
            </a:extLst>
          </p:cNvPr>
          <p:cNvSpPr txBox="1"/>
          <p:nvPr/>
        </p:nvSpPr>
        <p:spPr>
          <a:xfrm>
            <a:off x="995377" y="1627659"/>
            <a:ext cx="52197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59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05F488-27CC-4F88-99CA-FE834D92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291905"/>
            <a:ext cx="5640387" cy="52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Focal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6D469F0-0CCF-48C9-980F-7114765F1B01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Focal Loss Definition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9A1EC-5703-4A40-AFD0-FF69C132D6A2}"/>
              </a:ext>
            </a:extLst>
          </p:cNvPr>
          <p:cNvSpPr txBox="1"/>
          <p:nvPr/>
        </p:nvSpPr>
        <p:spPr>
          <a:xfrm>
            <a:off x="1580218" y="3771037"/>
            <a:ext cx="808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yields slightly improved accuracy over 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non-a-balanced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form.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CACD0-84B1-4DA3-B968-5F8115794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18" y="2396262"/>
            <a:ext cx="5652882" cy="10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0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DF3B6C-578F-444F-B1A3-7F383F5A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91905"/>
            <a:ext cx="10282276" cy="2911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FFD84-38CC-4189-942B-87431649C211}"/>
              </a:ext>
            </a:extLst>
          </p:cNvPr>
          <p:cNvSpPr txBox="1"/>
          <p:nvPr/>
        </p:nvSpPr>
        <p:spPr>
          <a:xfrm>
            <a:off x="494950" y="4470630"/>
            <a:ext cx="11755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is a single, unified network composed of a backbone network and two task-specific subnetworks.</a:t>
            </a:r>
            <a:b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Backbone is responsible for computing a convolutional feature map over an entire input image and is an off-the-self convolutional network.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first subnet performs convolutional object classification on the backbone’s output.</a:t>
            </a: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second subnet performs convolutional bounding box regression.</a:t>
            </a:r>
          </a:p>
          <a:p>
            <a:pPr algn="l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2EF514-9CD6-4AB1-A345-8C2FD951726B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Feature Pyramid Network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60012-496A-45AE-8CF5-3C7415BD120A}"/>
              </a:ext>
            </a:extLst>
          </p:cNvPr>
          <p:cNvSpPr txBox="1"/>
          <p:nvPr/>
        </p:nvSpPr>
        <p:spPr>
          <a:xfrm>
            <a:off x="3048000" y="21630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oto Sans Demilight"/>
              </a:rPr>
              <a:t> 다양한 크기의 물체를 탐지하기 위해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6A644-01F8-4C20-ADE0-549448F9128C}"/>
              </a:ext>
            </a:extLst>
          </p:cNvPr>
          <p:cNvSpPr txBox="1"/>
          <p:nvPr/>
        </p:nvSpPr>
        <p:spPr>
          <a:xfrm>
            <a:off x="1778000" y="5746764"/>
            <a:ext cx="8977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Spoqa Han Sans"/>
              </a:rPr>
              <a:t>신경망을 통과하면서 단계별로 </a:t>
            </a:r>
            <a:r>
              <a:rPr lang="ko-KR" altLang="en-US" b="0" i="0" dirty="0" err="1">
                <a:effectLst/>
                <a:latin typeface="Spoqa Han Sans"/>
              </a:rPr>
              <a:t>피쳐</a:t>
            </a:r>
            <a:r>
              <a:rPr lang="ko-KR" altLang="en-US" b="0" i="0" dirty="0">
                <a:effectLst/>
                <a:latin typeface="Spoqa Han Sans"/>
              </a:rPr>
              <a:t> </a:t>
            </a:r>
            <a:r>
              <a:rPr lang="ko-KR" altLang="en-US" b="0" i="0" dirty="0" err="1">
                <a:effectLst/>
                <a:latin typeface="Spoqa Han Sans"/>
              </a:rPr>
              <a:t>맵들을</a:t>
            </a:r>
            <a:r>
              <a:rPr lang="ko-KR" altLang="en-US" b="0" i="0" dirty="0">
                <a:effectLst/>
                <a:latin typeface="Spoqa Han Sans"/>
              </a:rPr>
              <a:t> 생성합니다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그리고 가장 상위 레이어</a:t>
            </a:r>
            <a:r>
              <a:rPr lang="ko-KR" altLang="en-US" dirty="0">
                <a:latin typeface="Spoqa Han Sans"/>
              </a:rPr>
              <a:t>에</a:t>
            </a:r>
            <a:r>
              <a:rPr lang="ko-KR" altLang="en-US" b="0" i="0" dirty="0">
                <a:effectLst/>
                <a:latin typeface="Spoqa Han Sans"/>
              </a:rPr>
              <a:t>서 부터 거꾸로 내려오면서 </a:t>
            </a:r>
            <a:r>
              <a:rPr lang="ko-KR" altLang="en-US" b="0" i="0" dirty="0" err="1">
                <a:effectLst/>
                <a:latin typeface="Spoqa Han Sans"/>
              </a:rPr>
              <a:t>피쳐를</a:t>
            </a:r>
            <a:r>
              <a:rPr lang="ko-KR" altLang="en-US" b="0" i="0" dirty="0">
                <a:effectLst/>
                <a:latin typeface="Spoqa Han Sans"/>
              </a:rPr>
              <a:t> 합쳐준 뒤</a:t>
            </a:r>
            <a:r>
              <a:rPr lang="en-US" altLang="ko-KR" b="0" i="0" dirty="0">
                <a:effectLst/>
                <a:latin typeface="Spoqa Han Sans"/>
              </a:rPr>
              <a:t>, Object Detection</a:t>
            </a:r>
            <a:r>
              <a:rPr lang="ko-KR" altLang="en-US" b="0" i="0" dirty="0">
                <a:effectLst/>
                <a:latin typeface="Spoqa Han Sans"/>
              </a:rPr>
              <a:t>을 진행합니다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F22A26-FBD2-4967-A85F-DCACA26C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62" y="2685229"/>
            <a:ext cx="34956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DF3B6C-578F-444F-B1A3-7F383F5AA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83"/>
          <a:stretch/>
        </p:blipFill>
        <p:spPr>
          <a:xfrm>
            <a:off x="2540000" y="1727432"/>
            <a:ext cx="5626100" cy="2911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FFD84-38CC-4189-942B-87431649C211}"/>
                  </a:ext>
                </a:extLst>
              </p:cNvPr>
              <p:cNvSpPr txBox="1"/>
              <p:nvPr/>
            </p:nvSpPr>
            <p:spPr>
              <a:xfrm>
                <a:off x="1412236" y="4815046"/>
                <a:ext cx="7147563" cy="2313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FPN from the backbone network for </a:t>
                </a:r>
                <a:r>
                  <a:rPr lang="en-US" altLang="ko-KR" sz="18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RetinaNet</a:t>
                </a:r>
                <a:endParaRPr lang="en-US" altLang="ko-KR" sz="18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We build FPN on top of the </a:t>
                </a:r>
                <a:r>
                  <a:rPr lang="en-US" altLang="ko-KR" sz="18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ResNet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architecture. We construct a pyramid with levels P3 through p7, where l indicates pyramid level (Pl has resolution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lower than the input)</a:t>
                </a:r>
                <a:b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All pyramid levels have C=256 channels.</a:t>
                </a:r>
              </a:p>
              <a:p>
                <a:pPr algn="l"/>
                <a:b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FFD84-38CC-4189-942B-87431649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36" y="4815046"/>
                <a:ext cx="7147563" cy="2313262"/>
              </a:xfrm>
              <a:prstGeom prst="rect">
                <a:avLst/>
              </a:prstGeom>
              <a:blipFill>
                <a:blip r:embed="rId3"/>
                <a:stretch>
                  <a:fillRect l="-768" t="-1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Pyramid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3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A9EC73A-F6B2-4762-85DC-AFBC9563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6" y="1291905"/>
            <a:ext cx="4668232" cy="5419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920672-C0D5-4E42-BD94-6E5B677B5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"/>
          <a:stretch/>
        </p:blipFill>
        <p:spPr>
          <a:xfrm>
            <a:off x="6388100" y="1292154"/>
            <a:ext cx="4846964" cy="54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2EF514-9CD6-4AB1-A345-8C2FD951726B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Anchors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AE84F-4989-4792-A1AC-B0B0888F2730}"/>
                  </a:ext>
                </a:extLst>
              </p:cNvPr>
              <p:cNvSpPr txBox="1"/>
              <p:nvPr/>
            </p:nvSpPr>
            <p:spPr>
              <a:xfrm>
                <a:off x="494950" y="2516902"/>
                <a:ext cx="11755476" cy="268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anchors have areas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32</m:t>
                        </m:r>
                      </m:e>
                      <m:sup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512</m:t>
                        </m:r>
                      </m:e>
                      <m:sup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on pyramid levels P3 to P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At each pyramid level we use anchors at three aspect ratios {1:2; 1:1, 2:1}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denser scale coverage than in [20], we add anchors of sizes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1800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ko-KR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u="none" strike="noStrike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u="none" strike="noStrike" baseline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ko-KR" sz="1800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ko-KR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u="none" strike="noStrike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1800" b="0" i="1" u="none" strike="noStrike" baseline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original set of 3 aspect ratio anchors.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In total there are A = 9 anchors per level and across levels they cover the scale range 32 - 813 pixels with respect to the network’s input image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AE84F-4989-4792-A1AC-B0B0888F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50" y="2516902"/>
                <a:ext cx="11755476" cy="2688300"/>
              </a:xfrm>
              <a:prstGeom prst="rect">
                <a:avLst/>
              </a:prstGeom>
              <a:blipFill>
                <a:blip r:embed="rId2"/>
                <a:stretch>
                  <a:fillRect l="-415" t="-1361" b="-27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37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2EF514-9CD6-4AB1-A345-8C2FD951726B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Anchors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AE84F-4989-4792-A1AC-B0B0888F2730}"/>
              </a:ext>
            </a:extLst>
          </p:cNvPr>
          <p:cNvSpPr txBox="1"/>
          <p:nvPr/>
        </p:nvSpPr>
        <p:spPr>
          <a:xfrm>
            <a:off x="436524" y="2382678"/>
            <a:ext cx="11755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Specifically, anchors are assigned to ground-truth object boxes using an intersection-over-union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threshold of 0.5 and to background if their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is in [0, 0.4).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If an anchor is unassigned, which may happen with overlap in [0.4, 0.5), it is ignored during training.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934C6C8-BF0A-4E6D-A58B-462887E3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43" y="3913097"/>
            <a:ext cx="3717925" cy="286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9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3FFD84-38CC-4189-942B-87431649C211}"/>
              </a:ext>
            </a:extLst>
          </p:cNvPr>
          <p:cNvSpPr txBox="1"/>
          <p:nvPr/>
        </p:nvSpPr>
        <p:spPr>
          <a:xfrm>
            <a:off x="1412236" y="4815046"/>
            <a:ext cx="8760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classification subnet predicts the probability of object presence at each spatial position for each of the A anchors and K object classes.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subnet is a small FCN attached to each FPN level.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We use C = 256 and A = 9 in most experiments.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Subnet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F4E7C-F4EA-4B07-89EA-DF0B4E0E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41" y="2287749"/>
            <a:ext cx="5168322" cy="25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3FFD84-38CC-4189-942B-87431649C211}"/>
              </a:ext>
            </a:extLst>
          </p:cNvPr>
          <p:cNvSpPr txBox="1"/>
          <p:nvPr/>
        </p:nvSpPr>
        <p:spPr>
          <a:xfrm>
            <a:off x="1412236" y="4815046"/>
            <a:ext cx="87604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Attach another small FCN to each pyramid Level for the purpose of regressing the offset from each anchor box to a nearby ground-truth object</a:t>
            </a:r>
          </a:p>
          <a:p>
            <a:pPr algn="l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For each of the A anchors per spatial location, these 4 outputs predict the relative offset between the anchor and the ground truth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838200" y="1508126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Box Subnet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F4E7C-F4EA-4B07-89EA-DF0B4E0E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41" y="2287749"/>
            <a:ext cx="5168322" cy="25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3486D-472F-4019-AE5D-186917C8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" y="1879605"/>
            <a:ext cx="10617640" cy="34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8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609600" y="1531299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84DCD6-4053-4434-ABD3-8F5DCD1E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05" y="2516902"/>
            <a:ext cx="7483926" cy="2857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356C67-C822-464E-ADDD-55DCEBAC67CC}"/>
              </a:ext>
            </a:extLst>
          </p:cNvPr>
          <p:cNvSpPr txBox="1"/>
          <p:nvPr/>
        </p:nvSpPr>
        <p:spPr>
          <a:xfrm>
            <a:off x="4819650" y="58822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γ = 2, α = 0.25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AF2AE7-0266-40F3-8222-B913A385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30" y="1597319"/>
            <a:ext cx="6257313" cy="48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309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827DC9-ECD4-4FCC-A21E-15D9F8C54F40}"/>
              </a:ext>
            </a:extLst>
          </p:cNvPr>
          <p:cNvSpPr txBox="1"/>
          <p:nvPr/>
        </p:nvSpPr>
        <p:spPr>
          <a:xfrm>
            <a:off x="955036" y="1386046"/>
            <a:ext cx="87604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Recall(</a:t>
            </a:r>
            <a:r>
              <a:rPr lang="ko-KR" alt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검출율</a:t>
            </a:r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 :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객체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(object)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로서 검출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(detected)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된 것</a:t>
            </a:r>
            <a:b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Precision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인식된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혹은 검출된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객체에 대한 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(classification)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의 정확도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반비례 하는 경향</a:t>
            </a:r>
            <a:b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A4CFF69-2A1A-4983-9465-11EB29DB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36" y="3790950"/>
            <a:ext cx="3419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F1671-5844-4890-A375-1C6F01A3A1F5}"/>
              </a:ext>
            </a:extLst>
          </p:cNvPr>
          <p:cNvSpPr txBox="1"/>
          <p:nvPr/>
        </p:nvSpPr>
        <p:spPr>
          <a:xfrm>
            <a:off x="4938786" y="4859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Curve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아래의 면적 넓이의 값을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AP(average precision)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113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D51B391-323B-48BA-A20E-20440E98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687"/>
            <a:ext cx="10203040" cy="41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31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436524" y="1441014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839E2D-9241-413F-9D79-B911DEB6C624}"/>
                  </a:ext>
                </a:extLst>
              </p:cNvPr>
              <p:cNvSpPr txBox="1"/>
              <p:nvPr/>
            </p:nvSpPr>
            <p:spPr>
              <a:xfrm>
                <a:off x="436524" y="2382678"/>
                <a:ext cx="11755476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base ResNet-50 and ResNet-101 models are pre-trained on ImageNet1k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All new conv layers except the final one in the </a:t>
                </a:r>
                <a:r>
                  <a:rPr lang="en-US" altLang="ko-KR" sz="18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RetinaNet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subnets are initialized with bias b = 0</a:t>
                </a:r>
                <a:r>
                  <a:rPr lang="en-US" altLang="ko-KR" sz="1800" b="0" i="0" u="none" strike="noStrik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Gaussian weight fill with  </a:t>
                </a:r>
                <a14:m>
                  <m:oMath xmlns:m="http://schemas.openxmlformats.org/officeDocument/2006/math">
                    <m:r>
                      <a:rPr lang="ko-KR" altLang="en-US" sz="18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= 0.01.</a:t>
                </a:r>
              </a:p>
              <a:p>
                <a:pPr algn="l"/>
                <a:endParaRPr lang="en-US" altLang="ko-KR" sz="18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the final conv layer of the classification subnet, we set the bias initialization</a:t>
                </a:r>
                <a:r>
                  <a:rPr lang="en-US" altLang="ko-KR" sz="1800" b="0" i="0" u="none" strike="noStrik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l-PL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14:m>
                  <m:oMath xmlns:m="http://schemas.openxmlformats.org/officeDocument/2006/math">
                    <m:r>
                      <a:rPr lang="en-US" altLang="ko-KR" sz="18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 b="0" i="0" u="none" strike="noStrike" baseline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800" b="0" i="0" u="none" strike="noStrike" baseline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ko-KR" sz="1800" b="0" i="0" u="none" strike="noStrike" baseline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1800" b="0" i="0" u="none" strike="noStrike" baseline="0" smtClean="0">
                        <a:latin typeface="Cambria Math" panose="02040503050406030204" pitchFamily="18" charset="0"/>
                      </a:rPr>
                      <m:t>((1−</m:t>
                    </m:r>
                    <m:r>
                      <a:rPr lang="ko-KR" altLang="en-US" sz="1800" b="0" i="1" u="none" strike="noStrike" baseline="0" smtClean="0">
                        <a:latin typeface="Cambria Math" panose="02040503050406030204" pitchFamily="18" charset="0"/>
                      </a:rPr>
                      <m:t>𝛱</m:t>
                    </m:r>
                    <m:r>
                      <a:rPr lang="en-US" altLang="ko-KR" sz="1800" b="0" i="0" u="none" strike="noStrike" baseline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𝛱</m:t>
                    </m:r>
                    <m:r>
                      <a:rPr lang="en-US" altLang="ko-KR" sz="1800" b="0" i="0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=0.01)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SGD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Trained for 90k iteration with an initial learning rate of 0.01 divided by 10 at 60k and again at 80k iterations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time ranges between 10and 35hours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839E2D-9241-413F-9D79-B911DEB6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4" y="2382678"/>
                <a:ext cx="11755476" cy="3416320"/>
              </a:xfrm>
              <a:prstGeom prst="rect">
                <a:avLst/>
              </a:prstGeom>
              <a:blipFill>
                <a:blip r:embed="rId2"/>
                <a:stretch>
                  <a:fillRect l="-467" t="-1071" b="-1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65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03A0A9A-88BF-4423-A02E-8431D811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52" y="2095500"/>
            <a:ext cx="7275564" cy="37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436524" y="1441014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839E2D-9241-413F-9D79-B911DEB6C624}"/>
                  </a:ext>
                </a:extLst>
              </p:cNvPr>
              <p:cNvSpPr txBox="1"/>
              <p:nvPr/>
            </p:nvSpPr>
            <p:spPr>
              <a:xfrm>
                <a:off x="436524" y="2382678"/>
                <a:ext cx="11755476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Our first attempt to train </a:t>
                </a:r>
                <a:r>
                  <a:rPr lang="en-US" altLang="ko-KR" sz="18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RetinaNet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uses standard cross entropy (CE) loss without any modifications to the initialization or learning strategy. This fails quickly, with the network diverging during training.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</a:t>
                </a:r>
                <a:r>
                  <a:rPr lang="en-US" altLang="ko-KR" sz="18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RetinaNet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ResNet-50 and this initialization already yields a respectable AP of 30.2 on COCO.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a- balanced CE loss,  Setting a= 75 gives a gain of 0.9 points AP.</a:t>
                </a: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We use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b="0" i="0" u="none" strike="noStrike" baseline="0">
                    <a:latin typeface="Arial" panose="020B0604020202020204" pitchFamily="34" charset="0"/>
                    <a:cs typeface="Arial" panose="020B0604020202020204" pitchFamily="34" charset="0"/>
                  </a:rPr>
                  <a:t>= 2.0 </a:t>
                </a:r>
                <a:r>
                  <a:rPr lang="en-US" altLang="ko-KR" sz="18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 a = .25 for all experiments but  a= .5 works nearly as well (.4 AP lower).</a:t>
                </a:r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839E2D-9241-413F-9D79-B911DEB6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4" y="2382678"/>
                <a:ext cx="11755476" cy="3970318"/>
              </a:xfrm>
              <a:prstGeom prst="rect">
                <a:avLst/>
              </a:prstGeom>
              <a:blipFill>
                <a:blip r:embed="rId2"/>
                <a:stretch>
                  <a:fillRect l="-467" t="-922" b="-1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650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436524" y="1441014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DEC455-3EAE-4F36-8DF5-9CC77D9A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4" y="2495549"/>
            <a:ext cx="10906642" cy="3509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C843C9-0FA8-4ED4-B5AA-5CE525C95E13}"/>
              </a:ext>
            </a:extLst>
          </p:cNvPr>
          <p:cNvSpPr txBox="1"/>
          <p:nvPr/>
        </p:nvSpPr>
        <p:spPr>
          <a:xfrm>
            <a:off x="1809284" y="6078149"/>
            <a:ext cx="7631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FL can effectively discount the effect of easy negatives, focusing all attention on the hard negative examples.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76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FDC5046-646F-47CE-9A3E-9843D176CB43}"/>
              </a:ext>
            </a:extLst>
          </p:cNvPr>
          <p:cNvSpPr txBox="1">
            <a:spLocks/>
          </p:cNvSpPr>
          <p:nvPr/>
        </p:nvSpPr>
        <p:spPr>
          <a:xfrm>
            <a:off x="436524" y="1441014"/>
            <a:ext cx="6210300" cy="65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43C9-0FA8-4ED4-B5AA-5CE525C95E13}"/>
              </a:ext>
            </a:extLst>
          </p:cNvPr>
          <p:cNvSpPr txBox="1"/>
          <p:nvPr/>
        </p:nvSpPr>
        <p:spPr>
          <a:xfrm>
            <a:off x="1809284" y="6078149"/>
            <a:ext cx="7631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unlike FL, OHEM completely discards easy examples.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A9E457-386D-4D8C-90AD-4639F35D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1" y="2071216"/>
            <a:ext cx="5148262" cy="36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5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10300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58F689C-F5B0-46EF-BB40-88A44895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06599"/>
            <a:ext cx="11478816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7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0F503D-58FE-419D-977F-7E15B3C2DFAE}"/>
              </a:ext>
            </a:extLst>
          </p:cNvPr>
          <p:cNvSpPr txBox="1"/>
          <p:nvPr/>
        </p:nvSpPr>
        <p:spPr>
          <a:xfrm>
            <a:off x="838200" y="1767359"/>
            <a:ext cx="5219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2-Stage Detector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9F2B10-5963-45FD-B326-372DB9EB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3113327"/>
            <a:ext cx="9041168" cy="23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47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090F-55B9-4936-B409-5730F8B3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63" y="2841719"/>
            <a:ext cx="2201273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0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0F503D-58FE-419D-977F-7E15B3C2DFAE}"/>
              </a:ext>
            </a:extLst>
          </p:cNvPr>
          <p:cNvSpPr txBox="1"/>
          <p:nvPr/>
        </p:nvSpPr>
        <p:spPr>
          <a:xfrm>
            <a:off x="838200" y="1767359"/>
            <a:ext cx="5219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1-Stage Detector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122E9D-0656-41D8-87F1-1D590994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7" y="3002321"/>
            <a:ext cx="9041168" cy="200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89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0F503D-58FE-419D-977F-7E15B3C2DFAE}"/>
              </a:ext>
            </a:extLst>
          </p:cNvPr>
          <p:cNvSpPr txBox="1"/>
          <p:nvPr/>
        </p:nvSpPr>
        <p:spPr>
          <a:xfrm>
            <a:off x="1160476" y="1970559"/>
            <a:ext cx="78438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2-Stage Detector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classifier is applied to a sparse set of candidate object location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1-Stage Detector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Applied over a regular, dense sampling of possible object locations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=&gt; Faster and simpler but less accuracy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3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FCE5E4-6C13-43CE-9949-07418EB25137}"/>
              </a:ext>
            </a:extLst>
          </p:cNvPr>
          <p:cNvSpPr txBox="1"/>
          <p:nvPr/>
        </p:nvSpPr>
        <p:spPr>
          <a:xfrm>
            <a:off x="1160476" y="1970559"/>
            <a:ext cx="102604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The extreme foreground-background class imbalance</a:t>
            </a:r>
          </a:p>
          <a:p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Reshaping the standard cross entropy loss such that it down-weights the loss assigned to well–classified examples</a:t>
            </a:r>
          </a:p>
          <a:p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Simple one-stage detector achieve similar accuracy</a:t>
            </a:r>
          </a:p>
        </p:txBody>
      </p:sp>
    </p:spTree>
    <p:extLst>
      <p:ext uri="{BB962C8B-B14F-4D97-AF65-F5344CB8AC3E}">
        <p14:creationId xmlns:p14="http://schemas.microsoft.com/office/powerpoint/2010/main" val="84503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0F503D-58FE-419D-977F-7E15B3C2DFAE}"/>
              </a:ext>
            </a:extLst>
          </p:cNvPr>
          <p:cNvSpPr txBox="1"/>
          <p:nvPr/>
        </p:nvSpPr>
        <p:spPr>
          <a:xfrm>
            <a:off x="1160476" y="1970559"/>
            <a:ext cx="82629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2-Stage Detector(R-CNN-like)</a:t>
            </a:r>
          </a:p>
          <a:p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proposal stage(Selective Search,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EdgeBoxes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…) rapidly narrows down the number of candidate object locations to a small number, filtering out most background samples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stage, sampling heuristics(foreground-to-background ratio (1:3), OHEM)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=&gt; Balance between foreground and background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1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ABE27-D714-41A4-814C-DE610C0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3466" cy="65833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092793-787B-4A77-AE91-7AD68D2865B3}"/>
              </a:ext>
            </a:extLst>
          </p:cNvPr>
          <p:cNvCxnSpPr/>
          <p:nvPr/>
        </p:nvCxnSpPr>
        <p:spPr>
          <a:xfrm>
            <a:off x="494950" y="1157681"/>
            <a:ext cx="10260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0F503D-58FE-419D-977F-7E15B3C2DFAE}"/>
              </a:ext>
            </a:extLst>
          </p:cNvPr>
          <p:cNvSpPr txBox="1"/>
          <p:nvPr/>
        </p:nvSpPr>
        <p:spPr>
          <a:xfrm>
            <a:off x="1160476" y="1970559"/>
            <a:ext cx="8262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1-Stage Detector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Ineffecient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as the training procedure is still dominated by easily classified background example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4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1147</Words>
  <Application>Microsoft Office PowerPoint</Application>
  <PresentationFormat>와이드스크린</PresentationFormat>
  <Paragraphs>191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Nanum Gothic</vt:lpstr>
      <vt:lpstr>Noto Sans Demilight</vt:lpstr>
      <vt:lpstr>Spoqa Han Sans</vt:lpstr>
      <vt:lpstr>굴림</vt:lpstr>
      <vt:lpstr>맑은 고딕</vt:lpstr>
      <vt:lpstr>Arial</vt:lpstr>
      <vt:lpstr>Cambria Math</vt:lpstr>
      <vt:lpstr>Symbol</vt:lpstr>
      <vt:lpstr>Office 테마</vt:lpstr>
      <vt:lpstr>PowerPoint 프레젠테이션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Related Work</vt:lpstr>
      <vt:lpstr>Classic Object Detectors</vt:lpstr>
      <vt:lpstr>One-stage Detectors</vt:lpstr>
      <vt:lpstr>Class Imbalance</vt:lpstr>
      <vt:lpstr>Class Imbalance</vt:lpstr>
      <vt:lpstr>Robust Estimation</vt:lpstr>
      <vt:lpstr>Focal Loss</vt:lpstr>
      <vt:lpstr>Focal Loss</vt:lpstr>
      <vt:lpstr>Focal Loss</vt:lpstr>
      <vt:lpstr>Focal Loss</vt:lpstr>
      <vt:lpstr>Focal Loss</vt:lpstr>
      <vt:lpstr>Focal Loss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RetinaNet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이윤수</dc:creator>
  <cp:lastModifiedBy>이윤수</cp:lastModifiedBy>
  <cp:revision>52</cp:revision>
  <dcterms:created xsi:type="dcterms:W3CDTF">2021-05-06T07:29:47Z</dcterms:created>
  <dcterms:modified xsi:type="dcterms:W3CDTF">2021-06-04T03:06:39Z</dcterms:modified>
</cp:coreProperties>
</file>